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4"/>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8028" autoAdjust="0"/>
    <p:restoredTop sz="94660"/>
  </p:normalViewPr>
  <p:slideViewPr>
    <p:cSldViewPr snapToGrid="0">
      <p:cViewPr varScale="1">
        <p:scale>
          <a:sx n="69" d="100"/>
          <a:sy n="69" d="100"/>
        </p:scale>
        <p:origin x="654" y="6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D83FF92-DA9A-4C34-8B5B-8322110532D4}" type="datetimeFigureOut">
              <a:rPr lang="en-US" smtClean="0"/>
              <a:t>6/22/2020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6B92510-D3D2-42E5-9384-862F751F3BC9}" type="slidenum">
              <a:rPr lang="en-US" smtClean="0"/>
              <a:t>‹#›</a:t>
            </a:fld>
            <a:endParaRPr lang="en-US"/>
          </a:p>
        </p:txBody>
      </p:sp>
    </p:spTree>
    <p:extLst>
      <p:ext uri="{BB962C8B-B14F-4D97-AF65-F5344CB8AC3E}">
        <p14:creationId xmlns:p14="http://schemas.microsoft.com/office/powerpoint/2010/main" val="309969948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Hello, welcome to my presentation, today we are going to discuss about recruitment metrics and they can be used to increase effectiveness of a recruitment process.</a:t>
            </a:r>
          </a:p>
        </p:txBody>
      </p:sp>
      <p:sp>
        <p:nvSpPr>
          <p:cNvPr id="4" name="Slide Number Placeholder 3"/>
          <p:cNvSpPr>
            <a:spLocks noGrp="1"/>
          </p:cNvSpPr>
          <p:nvPr>
            <p:ph type="sldNum" sz="quarter" idx="5"/>
          </p:nvPr>
        </p:nvSpPr>
        <p:spPr/>
        <p:txBody>
          <a:bodyPr/>
          <a:lstStyle/>
          <a:p>
            <a:fld id="{B6B92510-D3D2-42E5-9384-862F751F3BC9}" type="slidenum">
              <a:rPr lang="en-US" smtClean="0"/>
              <a:t>1</a:t>
            </a:fld>
            <a:endParaRPr lang="en-US"/>
          </a:p>
        </p:txBody>
      </p:sp>
    </p:spTree>
    <p:extLst>
      <p:ext uri="{BB962C8B-B14F-4D97-AF65-F5344CB8AC3E}">
        <p14:creationId xmlns:p14="http://schemas.microsoft.com/office/powerpoint/2010/main" val="223851894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These are the recommended metrics that can be used to improve the hospital's existing situation. Time to fill is essential; the hospital can determine the time take to recruit new nurses. The cost of hire should relate to the number of recruitments made; the hospital should encourage more budget allocation when they more staff in a short time. </a:t>
            </a:r>
            <a:r>
              <a:rPr lang="en-US" sz="1200" kern="1200">
                <a:solidFill>
                  <a:schemeClr val="tx1"/>
                </a:solidFill>
                <a:effectLst/>
                <a:latin typeface="+mn-lt"/>
                <a:ea typeface="+mn-ea"/>
                <a:cs typeface="+mn-cs"/>
              </a:rPr>
              <a:t>Quality of hire is important for the hospital, for nurses must have specific qualifications and experience.</a:t>
            </a:r>
          </a:p>
          <a:p>
            <a:endParaRPr lang="en-US"/>
          </a:p>
        </p:txBody>
      </p:sp>
      <p:sp>
        <p:nvSpPr>
          <p:cNvPr id="4" name="Slide Number Placeholder 3"/>
          <p:cNvSpPr>
            <a:spLocks noGrp="1"/>
          </p:cNvSpPr>
          <p:nvPr>
            <p:ph type="sldNum" sz="quarter" idx="5"/>
          </p:nvPr>
        </p:nvSpPr>
        <p:spPr/>
        <p:txBody>
          <a:bodyPr/>
          <a:lstStyle/>
          <a:p>
            <a:fld id="{B6B92510-D3D2-42E5-9384-862F751F3BC9}" type="slidenum">
              <a:rPr lang="en-US" smtClean="0"/>
              <a:t>2</a:t>
            </a:fld>
            <a:endParaRPr lang="en-US"/>
          </a:p>
        </p:txBody>
      </p:sp>
    </p:spTree>
    <p:extLst>
      <p:ext uri="{BB962C8B-B14F-4D97-AF65-F5344CB8AC3E}">
        <p14:creationId xmlns:p14="http://schemas.microsoft.com/office/powerpoint/2010/main" val="27744422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The best stage in the recruitment process that can be easily improved is the time taken to fill. This is because most of this metric is in the control of the recruiter and can make adjustments to their convenience. St. Vincent hospital has suffered the effects of delayed recruitment, such as increased turnover and symptoms of staff burnout, such as stress and absenteeism.</a:t>
            </a:r>
          </a:p>
          <a:p>
            <a:endParaRPr lang="en-US" dirty="0"/>
          </a:p>
        </p:txBody>
      </p:sp>
      <p:sp>
        <p:nvSpPr>
          <p:cNvPr id="4" name="Slide Number Placeholder 3"/>
          <p:cNvSpPr>
            <a:spLocks noGrp="1"/>
          </p:cNvSpPr>
          <p:nvPr>
            <p:ph type="sldNum" sz="quarter" idx="5"/>
          </p:nvPr>
        </p:nvSpPr>
        <p:spPr/>
        <p:txBody>
          <a:bodyPr/>
          <a:lstStyle/>
          <a:p>
            <a:fld id="{B6B92510-D3D2-42E5-9384-862F751F3BC9}" type="slidenum">
              <a:rPr lang="en-US" smtClean="0"/>
              <a:t>3</a:t>
            </a:fld>
            <a:endParaRPr lang="en-US"/>
          </a:p>
        </p:txBody>
      </p:sp>
    </p:spTree>
    <p:extLst>
      <p:ext uri="{BB962C8B-B14F-4D97-AF65-F5344CB8AC3E}">
        <p14:creationId xmlns:p14="http://schemas.microsoft.com/office/powerpoint/2010/main" val="179786180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Speaker notes. These steps reduce the overall time used to fill a vacant position from a job posting to the reporting of the employee. Since the company receives an application in bulk, referring to them and inviting a few for interviews reduces the time spent on job posting and promotion. Technology and social media are modern innovations that, if incorporated in recruitment, reduce time. (McKinsey &amp; Company, &amp; Manyika, J. 2017).</a:t>
            </a:r>
          </a:p>
          <a:p>
            <a:endParaRPr lang="en-US" dirty="0"/>
          </a:p>
        </p:txBody>
      </p:sp>
      <p:sp>
        <p:nvSpPr>
          <p:cNvPr id="4" name="Slide Number Placeholder 3"/>
          <p:cNvSpPr>
            <a:spLocks noGrp="1"/>
          </p:cNvSpPr>
          <p:nvPr>
            <p:ph type="sldNum" sz="quarter" idx="5"/>
          </p:nvPr>
        </p:nvSpPr>
        <p:spPr/>
        <p:txBody>
          <a:bodyPr/>
          <a:lstStyle/>
          <a:p>
            <a:fld id="{B6B92510-D3D2-42E5-9384-862F751F3BC9}" type="slidenum">
              <a:rPr lang="en-US" smtClean="0"/>
              <a:t>4</a:t>
            </a:fld>
            <a:endParaRPr lang="en-US"/>
          </a:p>
        </p:txBody>
      </p:sp>
    </p:spTree>
    <p:extLst>
      <p:ext uri="{BB962C8B-B14F-4D97-AF65-F5344CB8AC3E}">
        <p14:creationId xmlns:p14="http://schemas.microsoft.com/office/powerpoint/2010/main" val="412437274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Speaker notes. The cost of recruiting should be minimized by avoiding unnecessary expenses. Extra costs may be incurred when the recruits are needed in a short time. The cost should, however, reflect the quality of those who have been recruited. </a:t>
            </a:r>
          </a:p>
          <a:p>
            <a:endParaRPr lang="en-US" dirty="0"/>
          </a:p>
        </p:txBody>
      </p:sp>
      <p:sp>
        <p:nvSpPr>
          <p:cNvPr id="4" name="Slide Number Placeholder 3"/>
          <p:cNvSpPr>
            <a:spLocks noGrp="1"/>
          </p:cNvSpPr>
          <p:nvPr>
            <p:ph type="sldNum" sz="quarter" idx="5"/>
          </p:nvPr>
        </p:nvSpPr>
        <p:spPr/>
        <p:txBody>
          <a:bodyPr/>
          <a:lstStyle/>
          <a:p>
            <a:fld id="{B6B92510-D3D2-42E5-9384-862F751F3BC9}" type="slidenum">
              <a:rPr lang="en-US" smtClean="0"/>
              <a:t>5</a:t>
            </a:fld>
            <a:endParaRPr lang="en-US"/>
          </a:p>
        </p:txBody>
      </p:sp>
    </p:spTree>
    <p:extLst>
      <p:ext uri="{BB962C8B-B14F-4D97-AF65-F5344CB8AC3E}">
        <p14:creationId xmlns:p14="http://schemas.microsoft.com/office/powerpoint/2010/main" val="225679374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After calculating the cost per hire, it needs to apply to the recruitment process to promote efficiency. The cost per hire should be related to the other metrics used to ensure they are cost-effective and are capable of reducing costs. If among the sources of hire, others are cheaper, the hospital should adopt the one with the lowest cost.</a:t>
            </a:r>
            <a:endParaRPr lang="en-US" dirty="0"/>
          </a:p>
        </p:txBody>
      </p:sp>
      <p:sp>
        <p:nvSpPr>
          <p:cNvPr id="4" name="Slide Number Placeholder 3"/>
          <p:cNvSpPr>
            <a:spLocks noGrp="1"/>
          </p:cNvSpPr>
          <p:nvPr>
            <p:ph type="sldNum" sz="quarter" idx="5"/>
          </p:nvPr>
        </p:nvSpPr>
        <p:spPr/>
        <p:txBody>
          <a:bodyPr/>
          <a:lstStyle/>
          <a:p>
            <a:fld id="{B6B92510-D3D2-42E5-9384-862F751F3BC9}" type="slidenum">
              <a:rPr lang="en-US" smtClean="0"/>
              <a:t>6</a:t>
            </a:fld>
            <a:endParaRPr lang="en-US"/>
          </a:p>
        </p:txBody>
      </p:sp>
    </p:spTree>
    <p:extLst>
      <p:ext uri="{BB962C8B-B14F-4D97-AF65-F5344CB8AC3E}">
        <p14:creationId xmlns:p14="http://schemas.microsoft.com/office/powerpoint/2010/main" val="194906833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The process must be able to get the best candidates for the job. The process must filter all applications with regard to the set requirements. Among all the candidates, the most qualified should be recruited. In the medical profession, the best practitioner can attract more patients to the hospital. </a:t>
            </a:r>
            <a:endParaRPr lang="en-US" dirty="0"/>
          </a:p>
        </p:txBody>
      </p:sp>
      <p:sp>
        <p:nvSpPr>
          <p:cNvPr id="4" name="Slide Number Placeholder 3"/>
          <p:cNvSpPr>
            <a:spLocks noGrp="1"/>
          </p:cNvSpPr>
          <p:nvPr>
            <p:ph type="sldNum" sz="quarter" idx="5"/>
          </p:nvPr>
        </p:nvSpPr>
        <p:spPr/>
        <p:txBody>
          <a:bodyPr/>
          <a:lstStyle/>
          <a:p>
            <a:fld id="{B6B92510-D3D2-42E5-9384-862F751F3BC9}" type="slidenum">
              <a:rPr lang="en-US" smtClean="0"/>
              <a:t>7</a:t>
            </a:fld>
            <a:endParaRPr lang="en-US"/>
          </a:p>
        </p:txBody>
      </p:sp>
    </p:spTree>
    <p:extLst>
      <p:ext uri="{BB962C8B-B14F-4D97-AF65-F5344CB8AC3E}">
        <p14:creationId xmlns:p14="http://schemas.microsoft.com/office/powerpoint/2010/main" val="161172626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Quality is measured after the candidate have been recruited by observing their performance within the organization. Methods used vary from the management objectives, engagement of candidates in performance of duties, and the achievements made. Another parameter is determining how the candidate fits in the organizational culture. The retention rate of the employee may also measure the quality.</a:t>
            </a:r>
          </a:p>
          <a:p>
            <a:endParaRPr lang="en-US" dirty="0"/>
          </a:p>
        </p:txBody>
      </p:sp>
      <p:sp>
        <p:nvSpPr>
          <p:cNvPr id="4" name="Slide Number Placeholder 3"/>
          <p:cNvSpPr>
            <a:spLocks noGrp="1"/>
          </p:cNvSpPr>
          <p:nvPr>
            <p:ph type="sldNum" sz="quarter" idx="5"/>
          </p:nvPr>
        </p:nvSpPr>
        <p:spPr/>
        <p:txBody>
          <a:bodyPr/>
          <a:lstStyle/>
          <a:p>
            <a:fld id="{B6B92510-D3D2-42E5-9384-862F751F3BC9}" type="slidenum">
              <a:rPr lang="en-US" smtClean="0"/>
              <a:t>8</a:t>
            </a:fld>
            <a:endParaRPr lang="en-US"/>
          </a:p>
        </p:txBody>
      </p:sp>
    </p:spTree>
    <p:extLst>
      <p:ext uri="{BB962C8B-B14F-4D97-AF65-F5344CB8AC3E}">
        <p14:creationId xmlns:p14="http://schemas.microsoft.com/office/powerpoint/2010/main" val="405228039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As the process continues to be applied by the organization, there is a need for close observation and evaluation to ensure it is leading to the achievement of hiring objectives. Monitoring may involve the inclusion of external observers to oversee and comment on the effectiveness of the process.</a:t>
            </a:r>
            <a:endParaRPr lang="en-US" dirty="0"/>
          </a:p>
        </p:txBody>
      </p:sp>
      <p:sp>
        <p:nvSpPr>
          <p:cNvPr id="4" name="Slide Number Placeholder 3"/>
          <p:cNvSpPr>
            <a:spLocks noGrp="1"/>
          </p:cNvSpPr>
          <p:nvPr>
            <p:ph type="sldNum" sz="quarter" idx="5"/>
          </p:nvPr>
        </p:nvSpPr>
        <p:spPr/>
        <p:txBody>
          <a:bodyPr/>
          <a:lstStyle/>
          <a:p>
            <a:fld id="{B6B92510-D3D2-42E5-9384-862F751F3BC9}" type="slidenum">
              <a:rPr lang="en-US" smtClean="0"/>
              <a:t>9</a:t>
            </a:fld>
            <a:endParaRPr lang="en-US"/>
          </a:p>
        </p:txBody>
      </p:sp>
    </p:spTree>
    <p:extLst>
      <p:ext uri="{BB962C8B-B14F-4D97-AF65-F5344CB8AC3E}">
        <p14:creationId xmlns:p14="http://schemas.microsoft.com/office/powerpoint/2010/main" val="254523957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The quality of hire depends on the candidates who apply for the vacant position. Measures that limit weak candidates is the best strategy. The process of recruitment should be able to distinguish candidates who capable of performing tasks other than trainees or newbies. Job description and the title of the job must be able to attract the best among all.</a:t>
            </a:r>
          </a:p>
          <a:p>
            <a:endParaRPr lang="en-US" dirty="0"/>
          </a:p>
        </p:txBody>
      </p:sp>
      <p:sp>
        <p:nvSpPr>
          <p:cNvPr id="4" name="Slide Number Placeholder 3"/>
          <p:cNvSpPr>
            <a:spLocks noGrp="1"/>
          </p:cNvSpPr>
          <p:nvPr>
            <p:ph type="sldNum" sz="quarter" idx="5"/>
          </p:nvPr>
        </p:nvSpPr>
        <p:spPr/>
        <p:txBody>
          <a:bodyPr/>
          <a:lstStyle/>
          <a:p>
            <a:fld id="{B6B92510-D3D2-42E5-9384-862F751F3BC9}" type="slidenum">
              <a:rPr lang="en-US" smtClean="0"/>
              <a:t>10</a:t>
            </a:fld>
            <a:endParaRPr lang="en-US"/>
          </a:p>
        </p:txBody>
      </p:sp>
    </p:spTree>
    <p:extLst>
      <p:ext uri="{BB962C8B-B14F-4D97-AF65-F5344CB8AC3E}">
        <p14:creationId xmlns:p14="http://schemas.microsoft.com/office/powerpoint/2010/main" val="191326701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Recruitment metrics proposed can only be considered effective if they lead to a positive impact on the organization. The overall aim of the recruitment is not just to reduce the cost but also ensures that it is able to tap the best talents and skills from candidates. High quality employees contribute to more revenue and customer satisfaction. Revenue is expected to increase with the introduction of cost-cutting measures by the new recruitment metrics.</a:t>
            </a:r>
            <a:endParaRPr lang="en-US" dirty="0"/>
          </a:p>
        </p:txBody>
      </p:sp>
      <p:sp>
        <p:nvSpPr>
          <p:cNvPr id="4" name="Slide Number Placeholder 3"/>
          <p:cNvSpPr>
            <a:spLocks noGrp="1"/>
          </p:cNvSpPr>
          <p:nvPr>
            <p:ph type="sldNum" sz="quarter" idx="5"/>
          </p:nvPr>
        </p:nvSpPr>
        <p:spPr/>
        <p:txBody>
          <a:bodyPr/>
          <a:lstStyle/>
          <a:p>
            <a:fld id="{B6B92510-D3D2-42E5-9384-862F751F3BC9}" type="slidenum">
              <a:rPr lang="en-US" smtClean="0"/>
              <a:t>11</a:t>
            </a:fld>
            <a:endParaRPr lang="en-US"/>
          </a:p>
        </p:txBody>
      </p:sp>
    </p:spTree>
    <p:extLst>
      <p:ext uri="{BB962C8B-B14F-4D97-AF65-F5344CB8AC3E}">
        <p14:creationId xmlns:p14="http://schemas.microsoft.com/office/powerpoint/2010/main" val="253004510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417779" y="802298"/>
            <a:ext cx="8637073" cy="2541431"/>
          </a:xfrm>
        </p:spPr>
        <p:txBody>
          <a:bodyPr bIns="0" anchor="b">
            <a:normAutofit/>
          </a:bodyPr>
          <a:lstStyle>
            <a:lvl1pPr algn="l">
              <a:defRPr sz="6600"/>
            </a:lvl1pPr>
          </a:lstStyle>
          <a:p>
            <a:r>
              <a:rPr lang="en-US"/>
              <a:t>Click to edit Master title style</a:t>
            </a:r>
            <a:endParaRPr lang="en-US" dirty="0"/>
          </a:p>
        </p:txBody>
      </p:sp>
      <p:sp>
        <p:nvSpPr>
          <p:cNvPr id="3" name="Subtitle 2"/>
          <p:cNvSpPr>
            <a:spLocks noGrp="1"/>
          </p:cNvSpPr>
          <p:nvPr>
            <p:ph type="subTitle" idx="1"/>
          </p:nvPr>
        </p:nvSpPr>
        <p:spPr>
          <a:xfrm>
            <a:off x="2417780" y="3531204"/>
            <a:ext cx="8637072" cy="977621"/>
          </a:xfrm>
        </p:spPr>
        <p:txBody>
          <a:bodyPr tIns="91440" bIns="91440">
            <a:normAutofit/>
          </a:bodyPr>
          <a:lstStyle>
            <a:lvl1pPr marL="0" indent="0" algn="l">
              <a:buNone/>
              <a:defRPr sz="1800" b="0" cap="all" baseline="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2AAF296F-BB1A-4E3B-8E5A-ED4676821422}" type="datetimeFigureOut">
              <a:rPr lang="en-US" smtClean="0"/>
              <a:t>6/22/2020</a:t>
            </a:fld>
            <a:endParaRPr lang="en-US"/>
          </a:p>
        </p:txBody>
      </p:sp>
      <p:sp>
        <p:nvSpPr>
          <p:cNvPr id="5" name="Footer Placeholder 4"/>
          <p:cNvSpPr>
            <a:spLocks noGrp="1"/>
          </p:cNvSpPr>
          <p:nvPr>
            <p:ph type="ftr" sz="quarter" idx="11"/>
          </p:nvPr>
        </p:nvSpPr>
        <p:spPr>
          <a:xfrm>
            <a:off x="2416500" y="329307"/>
            <a:ext cx="4973915" cy="309201"/>
          </a:xfrm>
        </p:spPr>
        <p:txBody>
          <a:bodyPr/>
          <a:lstStyle/>
          <a:p>
            <a:endParaRPr lang="en-US"/>
          </a:p>
        </p:txBody>
      </p:sp>
      <p:sp>
        <p:nvSpPr>
          <p:cNvPr id="6" name="Slide Number Placeholder 5"/>
          <p:cNvSpPr>
            <a:spLocks noGrp="1"/>
          </p:cNvSpPr>
          <p:nvPr>
            <p:ph type="sldNum" sz="quarter" idx="12"/>
          </p:nvPr>
        </p:nvSpPr>
        <p:spPr>
          <a:xfrm>
            <a:off x="1437664" y="798973"/>
            <a:ext cx="811019" cy="503578"/>
          </a:xfrm>
        </p:spPr>
        <p:txBody>
          <a:bodyPr/>
          <a:lstStyle/>
          <a:p>
            <a:fld id="{831826B9-F66B-4D94-8CDF-DD0B8E2DC0E4}" type="slidenum">
              <a:rPr lang="en-US" smtClean="0"/>
              <a:t>‹#›</a:t>
            </a:fld>
            <a:endParaRPr lang="en-US"/>
          </a:p>
        </p:txBody>
      </p:sp>
      <p:cxnSp>
        <p:nvCxnSpPr>
          <p:cNvPr id="15" name="Straight Connector 14"/>
          <p:cNvCxnSpPr/>
          <p:nvPr/>
        </p:nvCxnSpPr>
        <p:spPr>
          <a:xfrm>
            <a:off x="2417780" y="3528542"/>
            <a:ext cx="863707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70748925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AAF296F-BB1A-4E3B-8E5A-ED4676821422}" type="datetimeFigureOut">
              <a:rPr lang="en-US" smtClean="0"/>
              <a:t>6/22/2020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31826B9-F66B-4D94-8CDF-DD0B8E2DC0E4}" type="slidenum">
              <a:rPr lang="en-US" smtClean="0"/>
              <a:t>‹#›</a:t>
            </a:fld>
            <a:endParaRPr lang="en-US"/>
          </a:p>
        </p:txBody>
      </p:sp>
      <p:cxnSp>
        <p:nvCxnSpPr>
          <p:cNvPr id="33" name="Straight Connector 32"/>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48250208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454239" y="1756130"/>
            <a:ext cx="8643154" cy="1887950"/>
          </a:xfrm>
        </p:spPr>
        <p:txBody>
          <a:bodyPr anchor="b">
            <a:normAutofit/>
          </a:bodyPr>
          <a:lstStyle>
            <a:lvl1pPr algn="l">
              <a:defRPr sz="3600"/>
            </a:lvl1pPr>
          </a:lstStyle>
          <a:p>
            <a:r>
              <a:rPr lang="en-US"/>
              <a:t>Click to edit Master title style</a:t>
            </a:r>
            <a:endParaRPr lang="en-US" dirty="0"/>
          </a:p>
        </p:txBody>
      </p:sp>
      <p:sp>
        <p:nvSpPr>
          <p:cNvPr id="3" name="Text Placeholder 2"/>
          <p:cNvSpPr>
            <a:spLocks noGrp="1"/>
          </p:cNvSpPr>
          <p:nvPr>
            <p:ph type="body" idx="1"/>
          </p:nvPr>
        </p:nvSpPr>
        <p:spPr>
          <a:xfrm>
            <a:off x="1454239" y="3806195"/>
            <a:ext cx="8630446" cy="1012929"/>
          </a:xfrm>
        </p:spPr>
        <p:txBody>
          <a:bodyPr tIns="91440">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AAF296F-BB1A-4E3B-8E5A-ED4676821422}" type="datetimeFigureOut">
              <a:rPr lang="en-US" smtClean="0"/>
              <a:t>6/22/2020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31826B9-F66B-4D94-8CDF-DD0B8E2DC0E4}" type="slidenum">
              <a:rPr lang="en-US" smtClean="0"/>
              <a:t>‹#›</a:t>
            </a:fld>
            <a:endParaRPr lang="en-US"/>
          </a:p>
        </p:txBody>
      </p:sp>
      <p:cxnSp>
        <p:nvCxnSpPr>
          <p:cNvPr id="15" name="Straight Connector 14"/>
          <p:cNvCxnSpPr/>
          <p:nvPr/>
        </p:nvCxnSpPr>
        <p:spPr>
          <a:xfrm>
            <a:off x="1454239" y="3804985"/>
            <a:ext cx="8630446"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03101635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49217" y="804889"/>
            <a:ext cx="9605635" cy="1059305"/>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447331" y="2010878"/>
            <a:ext cx="4645152" cy="344859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413771" y="2017343"/>
            <a:ext cx="4645152" cy="34415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2AAF296F-BB1A-4E3B-8E5A-ED4676821422}" type="datetimeFigureOut">
              <a:rPr lang="en-US" smtClean="0"/>
              <a:t>6/22/2020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31826B9-F66B-4D94-8CDF-DD0B8E2DC0E4}" type="slidenum">
              <a:rPr lang="en-US" smtClean="0"/>
              <a:t>‹#›</a:t>
            </a:fld>
            <a:endParaRPr lang="en-US"/>
          </a:p>
        </p:txBody>
      </p:sp>
      <p:cxnSp>
        <p:nvCxnSpPr>
          <p:cNvPr id="35" name="Straight Connector 3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5773514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447191" y="804163"/>
            <a:ext cx="9607661" cy="1056319"/>
          </a:xfrm>
        </p:spPr>
        <p:txBody>
          <a:bodyPr/>
          <a:lstStyle/>
          <a:p>
            <a:r>
              <a:rPr lang="en-US"/>
              <a:t>Click to edit Master title style</a:t>
            </a:r>
            <a:endParaRPr lang="en-US" dirty="0"/>
          </a:p>
        </p:txBody>
      </p:sp>
      <p:sp>
        <p:nvSpPr>
          <p:cNvPr id="3" name="Text Placeholder 2"/>
          <p:cNvSpPr>
            <a:spLocks noGrp="1"/>
          </p:cNvSpPr>
          <p:nvPr>
            <p:ph type="body" idx="1"/>
          </p:nvPr>
        </p:nvSpPr>
        <p:spPr>
          <a:xfrm>
            <a:off x="1447191" y="2019549"/>
            <a:ext cx="4645152" cy="801943"/>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447191" y="2824269"/>
            <a:ext cx="4645152" cy="264445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12362" y="2023003"/>
            <a:ext cx="4645152" cy="802237"/>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412362" y="2821491"/>
            <a:ext cx="4645152" cy="263737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2AAF296F-BB1A-4E3B-8E5A-ED4676821422}" type="datetimeFigureOut">
              <a:rPr lang="en-US" smtClean="0"/>
              <a:t>6/22/2020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31826B9-F66B-4D94-8CDF-DD0B8E2DC0E4}" type="slidenum">
              <a:rPr lang="en-US" smtClean="0"/>
              <a:t>‹#›</a:t>
            </a:fld>
            <a:endParaRPr lang="en-US"/>
          </a:p>
        </p:txBody>
      </p:sp>
      <p:cxnSp>
        <p:nvCxnSpPr>
          <p:cNvPr id="29" name="Straight Connector 28"/>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15467298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2AAF296F-BB1A-4E3B-8E5A-ED4676821422}" type="datetimeFigureOut">
              <a:rPr lang="en-US" smtClean="0"/>
              <a:t>6/22/2020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31826B9-F66B-4D94-8CDF-DD0B8E2DC0E4}" type="slidenum">
              <a:rPr lang="en-US" smtClean="0"/>
              <a:t>‹#›</a:t>
            </a:fld>
            <a:endParaRPr lang="en-US"/>
          </a:p>
        </p:txBody>
      </p:sp>
      <p:cxnSp>
        <p:nvCxnSpPr>
          <p:cNvPr id="25" name="Straight Connector 2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64236772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AAF296F-BB1A-4E3B-8E5A-ED4676821422}" type="datetimeFigureOut">
              <a:rPr lang="en-US" smtClean="0"/>
              <a:t>6/22/2020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31826B9-F66B-4D94-8CDF-DD0B8E2DC0E4}" type="slidenum">
              <a:rPr lang="en-US" smtClean="0"/>
              <a:t>‹#›</a:t>
            </a:fld>
            <a:endParaRPr lang="en-US"/>
          </a:p>
        </p:txBody>
      </p:sp>
    </p:spTree>
    <p:extLst>
      <p:ext uri="{BB962C8B-B14F-4D97-AF65-F5344CB8AC3E}">
        <p14:creationId xmlns:p14="http://schemas.microsoft.com/office/powerpoint/2010/main" val="213683684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4671" y="798973"/>
            <a:ext cx="3273099" cy="2247117"/>
          </a:xfrm>
        </p:spPr>
        <p:txBody>
          <a:bodyPr anchor="b">
            <a:normAutofit/>
          </a:bodyPr>
          <a:lstStyle>
            <a:lvl1pPr algn="l">
              <a:defRPr sz="2400"/>
            </a:lvl1pPr>
          </a:lstStyle>
          <a:p>
            <a:r>
              <a:rPr lang="en-US"/>
              <a:t>Click to edit Master title style</a:t>
            </a:r>
            <a:endParaRPr lang="en-US" dirty="0"/>
          </a:p>
        </p:txBody>
      </p:sp>
      <p:sp>
        <p:nvSpPr>
          <p:cNvPr id="3" name="Content Placeholder 2"/>
          <p:cNvSpPr>
            <a:spLocks noGrp="1"/>
          </p:cNvSpPr>
          <p:nvPr>
            <p:ph idx="1"/>
          </p:nvPr>
        </p:nvSpPr>
        <p:spPr>
          <a:xfrm>
            <a:off x="5043714" y="798974"/>
            <a:ext cx="6012470" cy="4658826"/>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444671" y="3205491"/>
            <a:ext cx="3275013" cy="2248181"/>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2AAF296F-BB1A-4E3B-8E5A-ED4676821422}" type="datetimeFigureOut">
              <a:rPr lang="en-US" smtClean="0"/>
              <a:t>6/22/2020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31826B9-F66B-4D94-8CDF-DD0B8E2DC0E4}" type="slidenum">
              <a:rPr lang="en-US" smtClean="0"/>
              <a:t>‹#›</a:t>
            </a:fld>
            <a:endParaRPr lang="en-US"/>
          </a:p>
        </p:txBody>
      </p:sp>
      <p:cxnSp>
        <p:nvCxnSpPr>
          <p:cNvPr id="17" name="Straight Connector 16"/>
          <p:cNvCxnSpPr/>
          <p:nvPr/>
        </p:nvCxnSpPr>
        <p:spPr>
          <a:xfrm>
            <a:off x="1448280" y="3205491"/>
            <a:ext cx="3269490"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58369226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grpSp>
        <p:nvGrpSpPr>
          <p:cNvPr id="8" name="Group 7"/>
          <p:cNvGrpSpPr/>
          <p:nvPr/>
        </p:nvGrpSpPr>
        <p:grpSpPr>
          <a:xfrm>
            <a:off x="7477387" y="482170"/>
            <a:ext cx="4074533" cy="5149101"/>
            <a:chOff x="7477387" y="482170"/>
            <a:chExt cx="4074533" cy="5149101"/>
          </a:xfrm>
        </p:grpSpPr>
        <p:sp>
          <p:nvSpPr>
            <p:cNvPr id="18" name="Rectangle 17"/>
            <p:cNvSpPr/>
            <p:nvPr/>
          </p:nvSpPr>
          <p:spPr bwMode="black">
            <a:xfrm>
              <a:off x="7477387" y="482170"/>
              <a:ext cx="4074533" cy="5149101"/>
            </a:xfrm>
            <a:prstGeom prst="rect">
              <a:avLst/>
            </a:prstGeom>
            <a:gradFill>
              <a:gsLst>
                <a:gs pos="0">
                  <a:srgbClr val="000001"/>
                </a:gs>
                <a:gs pos="100000">
                  <a:srgbClr val="191919"/>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sp>
        <p:sp>
          <p:nvSpPr>
            <p:cNvPr id="19" name="Rectangle 18"/>
            <p:cNvSpPr/>
            <p:nvPr/>
          </p:nvSpPr>
          <p:spPr bwMode="blackWhite">
            <a:xfrm>
              <a:off x="7790446" y="812506"/>
              <a:ext cx="3450289" cy="4466452"/>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title"/>
          </p:nvPr>
        </p:nvSpPr>
        <p:spPr>
          <a:xfrm>
            <a:off x="1451206" y="1129513"/>
            <a:ext cx="5532328" cy="1830584"/>
          </a:xfrm>
        </p:spPr>
        <p:txBody>
          <a:bodyPr anchor="b">
            <a:normAutofit/>
          </a:bodyPr>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8124389" y="1122542"/>
            <a:ext cx="2791171" cy="3866327"/>
          </a:xfrm>
          <a:solidFill>
            <a:schemeClr val="bg1">
              <a:lumMod val="85000"/>
            </a:schemeClr>
          </a:solidFill>
          <a:ln w="9525" cap="sq">
            <a:noFill/>
            <a:miter lim="800000"/>
          </a:ln>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450329" y="3145992"/>
            <a:ext cx="5524404" cy="2003742"/>
          </a:xfrm>
        </p:spPr>
        <p:txBody>
          <a:bodyPr>
            <a:normAutofit/>
          </a:bodyPr>
          <a:lstStyle>
            <a:lvl1pPr marL="0" indent="0" algn="l">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1447382" y="5469856"/>
            <a:ext cx="5527351" cy="320123"/>
          </a:xfrm>
        </p:spPr>
        <p:txBody>
          <a:bodyPr/>
          <a:lstStyle>
            <a:lvl1pPr algn="l">
              <a:defRPr/>
            </a:lvl1pPr>
          </a:lstStyle>
          <a:p>
            <a:fld id="{2AAF296F-BB1A-4E3B-8E5A-ED4676821422}" type="datetimeFigureOut">
              <a:rPr lang="en-US" smtClean="0"/>
              <a:t>6/22/2020</a:t>
            </a:fld>
            <a:endParaRPr lang="en-US"/>
          </a:p>
        </p:txBody>
      </p:sp>
      <p:sp>
        <p:nvSpPr>
          <p:cNvPr id="6" name="Footer Placeholder 5"/>
          <p:cNvSpPr>
            <a:spLocks noGrp="1"/>
          </p:cNvSpPr>
          <p:nvPr>
            <p:ph type="ftr" sz="quarter" idx="11"/>
          </p:nvPr>
        </p:nvSpPr>
        <p:spPr>
          <a:xfrm>
            <a:off x="1447382" y="318640"/>
            <a:ext cx="5541004" cy="320931"/>
          </a:xfrm>
        </p:spPr>
        <p:txBody>
          <a:bodyPr/>
          <a:lstStyle/>
          <a:p>
            <a:endParaRPr lang="en-US"/>
          </a:p>
        </p:txBody>
      </p:sp>
      <p:sp>
        <p:nvSpPr>
          <p:cNvPr id="7" name="Slide Number Placeholder 6"/>
          <p:cNvSpPr>
            <a:spLocks noGrp="1"/>
          </p:cNvSpPr>
          <p:nvPr>
            <p:ph type="sldNum" sz="quarter" idx="12"/>
          </p:nvPr>
        </p:nvSpPr>
        <p:spPr/>
        <p:txBody>
          <a:bodyPr/>
          <a:lstStyle/>
          <a:p>
            <a:fld id="{831826B9-F66B-4D94-8CDF-DD0B8E2DC0E4}" type="slidenum">
              <a:rPr lang="en-US" smtClean="0"/>
              <a:t>‹#›</a:t>
            </a:fld>
            <a:endParaRPr lang="en-US"/>
          </a:p>
        </p:txBody>
      </p:sp>
      <p:cxnSp>
        <p:nvCxnSpPr>
          <p:cNvPr id="31" name="Straight Connector 30"/>
          <p:cNvCxnSpPr/>
          <p:nvPr/>
        </p:nvCxnSpPr>
        <p:spPr>
          <a:xfrm>
            <a:off x="1447382" y="3143605"/>
            <a:ext cx="5527351"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34983621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AAF296F-BB1A-4E3B-8E5A-ED4676821422}" type="datetimeFigureOut">
              <a:rPr lang="en-US" smtClean="0"/>
              <a:t>6/22/2020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31826B9-F66B-4D94-8CDF-DD0B8E2DC0E4}" type="slidenum">
              <a:rPr lang="en-US" smtClean="0"/>
              <a:t>‹#›</a:t>
            </a:fld>
            <a:endParaRPr lang="en-US"/>
          </a:p>
        </p:txBody>
      </p:sp>
      <p:cxnSp>
        <p:nvCxnSpPr>
          <p:cNvPr id="26" name="Straight Connector 25"/>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53013593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439111" y="798973"/>
            <a:ext cx="1615742" cy="4659889"/>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1444672" y="798973"/>
            <a:ext cx="7828830" cy="465988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AAF296F-BB1A-4E3B-8E5A-ED4676821422}" type="datetimeFigureOut">
              <a:rPr lang="en-US" smtClean="0"/>
              <a:t>6/22/2020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31826B9-F66B-4D94-8CDF-DD0B8E2DC0E4}" type="slidenum">
              <a:rPr lang="en-US" smtClean="0"/>
              <a:t>‹#›</a:t>
            </a:fld>
            <a:endParaRPr lang="en-US"/>
          </a:p>
        </p:txBody>
      </p:sp>
      <p:cxnSp>
        <p:nvCxnSpPr>
          <p:cNvPr id="15" name="Straight Connector 14"/>
          <p:cNvCxnSpPr/>
          <p:nvPr/>
        </p:nvCxnSpPr>
        <p:spPr>
          <a:xfrm>
            <a:off x="9439111" y="798973"/>
            <a:ext cx="0" cy="4659889"/>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30471233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8" name="Rectangle 7"/>
          <p:cNvSpPr/>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7" name="Picture 6"/>
          <p:cNvPicPr>
            <a:picLocks noChangeAspect="1"/>
          </p:cNvPicPr>
          <p:nvPr/>
        </p:nvPicPr>
        <p:blipFill rotWithShape="1">
          <a:blip r:embed="rId13">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sp>
        <p:nvSpPr>
          <p:cNvPr id="2" name="Title Placeholder 1"/>
          <p:cNvSpPr>
            <a:spLocks noGrp="1"/>
          </p:cNvSpPr>
          <p:nvPr>
            <p:ph type="title"/>
          </p:nvPr>
        </p:nvSpPr>
        <p:spPr>
          <a:xfrm>
            <a:off x="1451579" y="804519"/>
            <a:ext cx="9603275" cy="1049235"/>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1451579" y="2015732"/>
            <a:ext cx="9603275" cy="345061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554138" y="330370"/>
            <a:ext cx="3500715" cy="309201"/>
          </a:xfrm>
          <a:prstGeom prst="rect">
            <a:avLst/>
          </a:prstGeom>
        </p:spPr>
        <p:txBody>
          <a:bodyPr vert="horz" lIns="91440" tIns="45720" rIns="91440" bIns="45720" rtlCol="0" anchor="ctr"/>
          <a:lstStyle>
            <a:lvl1pPr algn="r">
              <a:defRPr sz="1000">
                <a:solidFill>
                  <a:schemeClr val="tx1">
                    <a:tint val="75000"/>
                  </a:schemeClr>
                </a:solidFill>
              </a:defRPr>
            </a:lvl1pPr>
          </a:lstStyle>
          <a:p>
            <a:fld id="{2AAF296F-BB1A-4E3B-8E5A-ED4676821422}" type="datetimeFigureOut">
              <a:rPr lang="en-US" smtClean="0"/>
              <a:t>6/22/2020</a:t>
            </a:fld>
            <a:endParaRPr lang="en-US"/>
          </a:p>
        </p:txBody>
      </p:sp>
      <p:sp>
        <p:nvSpPr>
          <p:cNvPr id="5" name="Footer Placeholder 4"/>
          <p:cNvSpPr>
            <a:spLocks noGrp="1"/>
          </p:cNvSpPr>
          <p:nvPr>
            <p:ph type="ftr" sz="quarter" idx="3"/>
          </p:nvPr>
        </p:nvSpPr>
        <p:spPr>
          <a:xfrm>
            <a:off x="1451579" y="329307"/>
            <a:ext cx="5938836" cy="309201"/>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480060" y="798973"/>
            <a:ext cx="811019" cy="503578"/>
          </a:xfrm>
          <a:prstGeom prst="rect">
            <a:avLst/>
          </a:prstGeom>
        </p:spPr>
        <p:txBody>
          <a:bodyPr vert="horz" lIns="91440" tIns="45720" rIns="91440" bIns="45720" rtlCol="0" anchor="t"/>
          <a:lstStyle>
            <a:lvl1pPr algn="r">
              <a:defRPr sz="2800">
                <a:solidFill>
                  <a:schemeClr val="accent1"/>
                </a:solidFill>
              </a:defRPr>
            </a:lvl1pPr>
          </a:lstStyle>
          <a:p>
            <a:fld id="{831826B9-F66B-4D94-8CDF-DD0B8E2DC0E4}" type="slidenum">
              <a:rPr lang="en-US" smtClean="0"/>
              <a:t>‹#›</a:t>
            </a:fld>
            <a:endParaRPr lang="en-US"/>
          </a:p>
        </p:txBody>
      </p:sp>
      <p:cxnSp>
        <p:nvCxnSpPr>
          <p:cNvPr id="10" name="Straight Connector 9"/>
          <p:cNvCxnSpPr/>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8841371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3200" b="0" i="0" kern="1200" cap="all">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82A140-292F-4254-83E9-37B94D553256}"/>
              </a:ext>
            </a:extLst>
          </p:cNvPr>
          <p:cNvSpPr>
            <a:spLocks noGrp="1"/>
          </p:cNvSpPr>
          <p:nvPr>
            <p:ph type="ctrTitle"/>
          </p:nvPr>
        </p:nvSpPr>
        <p:spPr/>
        <p:txBody>
          <a:bodyPr/>
          <a:lstStyle/>
          <a:p>
            <a:r>
              <a:rPr lang="en-US" dirty="0"/>
              <a:t>Recruitment metrics.</a:t>
            </a:r>
          </a:p>
        </p:txBody>
      </p:sp>
      <p:sp>
        <p:nvSpPr>
          <p:cNvPr id="3" name="Subtitle 2">
            <a:extLst>
              <a:ext uri="{FF2B5EF4-FFF2-40B4-BE49-F238E27FC236}">
                <a16:creationId xmlns:a16="http://schemas.microsoft.com/office/drawing/2014/main" id="{28CF982D-9705-4FE2-854C-0E5E1B79C001}"/>
              </a:ext>
            </a:extLst>
          </p:cNvPr>
          <p:cNvSpPr>
            <a:spLocks noGrp="1"/>
          </p:cNvSpPr>
          <p:nvPr>
            <p:ph type="subTitle" idx="1"/>
          </p:nvPr>
        </p:nvSpPr>
        <p:spPr/>
        <p:txBody>
          <a:bodyPr/>
          <a:lstStyle/>
          <a:p>
            <a:r>
              <a:rPr lang="en-US" dirty="0"/>
              <a:t>Improving recruitment metrics for effective recruitment.</a:t>
            </a:r>
          </a:p>
        </p:txBody>
      </p:sp>
    </p:spTree>
    <p:extLst>
      <p:ext uri="{BB962C8B-B14F-4D97-AF65-F5344CB8AC3E}">
        <p14:creationId xmlns:p14="http://schemas.microsoft.com/office/powerpoint/2010/main" val="286169336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63A291-013A-4417-8B0B-58F4D2447A9E}"/>
              </a:ext>
            </a:extLst>
          </p:cNvPr>
          <p:cNvSpPr>
            <a:spLocks noGrp="1"/>
          </p:cNvSpPr>
          <p:nvPr>
            <p:ph type="title"/>
          </p:nvPr>
        </p:nvSpPr>
        <p:spPr/>
        <p:txBody>
          <a:bodyPr/>
          <a:lstStyle/>
          <a:p>
            <a:r>
              <a:rPr lang="en-US" dirty="0"/>
              <a:t>Recommended metrics.</a:t>
            </a:r>
          </a:p>
        </p:txBody>
      </p:sp>
      <p:sp>
        <p:nvSpPr>
          <p:cNvPr id="3" name="Content Placeholder 2">
            <a:extLst>
              <a:ext uri="{FF2B5EF4-FFF2-40B4-BE49-F238E27FC236}">
                <a16:creationId xmlns:a16="http://schemas.microsoft.com/office/drawing/2014/main" id="{C62A3BA3-1CF4-4D4F-9EF1-7BFDCEBFDFAF}"/>
              </a:ext>
            </a:extLst>
          </p:cNvPr>
          <p:cNvSpPr>
            <a:spLocks noGrp="1"/>
          </p:cNvSpPr>
          <p:nvPr>
            <p:ph idx="1"/>
          </p:nvPr>
        </p:nvSpPr>
        <p:spPr/>
        <p:txBody>
          <a:bodyPr>
            <a:normAutofit lnSpcReduction="10000"/>
          </a:bodyPr>
          <a:lstStyle/>
          <a:p>
            <a:r>
              <a:rPr lang="en-US" dirty="0"/>
              <a:t>Time to fill – this metric allows the hospital to customize its recruitment process according to their needs. If they need to hire in a short time, it is good to reduce the time used to recruit.</a:t>
            </a:r>
          </a:p>
          <a:p>
            <a:r>
              <a:rPr lang="en-US" dirty="0"/>
              <a:t>Cost per hire – this measures the cost's effectiveness to recruit and the efficiency of the process. It enables the hospital to identify loopholes in the process and guide the recruitment budget.</a:t>
            </a:r>
          </a:p>
          <a:p>
            <a:r>
              <a:rPr lang="en-US" dirty="0"/>
              <a:t>Quality of hire – the best people with the required skills and talents should be the result of the recruitment process. Technology can ease access to information guiding, which is best to fill a particular vacancy.</a:t>
            </a:r>
          </a:p>
          <a:p>
            <a:pPr marL="0" indent="0">
              <a:buNone/>
            </a:pPr>
            <a:endParaRPr lang="en-US" dirty="0"/>
          </a:p>
        </p:txBody>
      </p:sp>
    </p:spTree>
    <p:extLst>
      <p:ext uri="{BB962C8B-B14F-4D97-AF65-F5344CB8AC3E}">
        <p14:creationId xmlns:p14="http://schemas.microsoft.com/office/powerpoint/2010/main" val="46947414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822BAC-C13E-4955-BC17-4F7387E1A473}"/>
              </a:ext>
            </a:extLst>
          </p:cNvPr>
          <p:cNvSpPr>
            <a:spLocks noGrp="1"/>
          </p:cNvSpPr>
          <p:nvPr>
            <p:ph type="title"/>
          </p:nvPr>
        </p:nvSpPr>
        <p:spPr/>
        <p:txBody>
          <a:bodyPr/>
          <a:lstStyle/>
          <a:p>
            <a:r>
              <a:rPr lang="en-US" dirty="0"/>
              <a:t>Time to fill.</a:t>
            </a:r>
            <a:br>
              <a:rPr lang="en-US" dirty="0"/>
            </a:br>
            <a:endParaRPr lang="en-US" dirty="0"/>
          </a:p>
        </p:txBody>
      </p:sp>
      <p:sp>
        <p:nvSpPr>
          <p:cNvPr id="3" name="Content Placeholder 2">
            <a:extLst>
              <a:ext uri="{FF2B5EF4-FFF2-40B4-BE49-F238E27FC236}">
                <a16:creationId xmlns:a16="http://schemas.microsoft.com/office/drawing/2014/main" id="{8F41372C-81F4-4663-B720-57EB1114A0CF}"/>
              </a:ext>
            </a:extLst>
          </p:cNvPr>
          <p:cNvSpPr>
            <a:spLocks noGrp="1"/>
          </p:cNvSpPr>
          <p:nvPr>
            <p:ph idx="1"/>
          </p:nvPr>
        </p:nvSpPr>
        <p:spPr/>
        <p:txBody>
          <a:bodyPr/>
          <a:lstStyle/>
          <a:p>
            <a:r>
              <a:rPr lang="en-US" dirty="0"/>
              <a:t>The highest time is on the control of the recruiter.</a:t>
            </a:r>
          </a:p>
          <a:p>
            <a:r>
              <a:rPr lang="en-US" dirty="0"/>
              <a:t>The best way to have nurses recruited without the inconvenience is to reduce the time taken for a vacancy to be filled.</a:t>
            </a:r>
          </a:p>
          <a:p>
            <a:r>
              <a:rPr lang="en-US" dirty="0"/>
              <a:t>There are specific procedures to follow to reduce the time spent recruiting.</a:t>
            </a:r>
          </a:p>
          <a:p>
            <a:r>
              <a:rPr lang="en-US" dirty="0"/>
              <a:t>Late recruitment leads to an increase in turnover and symptoms of staff burnout.</a:t>
            </a:r>
          </a:p>
          <a:p>
            <a:pPr marL="0" indent="0">
              <a:buNone/>
            </a:pPr>
            <a:endParaRPr lang="en-US" dirty="0"/>
          </a:p>
        </p:txBody>
      </p:sp>
    </p:spTree>
    <p:extLst>
      <p:ext uri="{BB962C8B-B14F-4D97-AF65-F5344CB8AC3E}">
        <p14:creationId xmlns:p14="http://schemas.microsoft.com/office/powerpoint/2010/main" val="25592466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273EAE-A713-4642-B9D5-E87299B307C4}"/>
              </a:ext>
            </a:extLst>
          </p:cNvPr>
          <p:cNvSpPr>
            <a:spLocks noGrp="1"/>
          </p:cNvSpPr>
          <p:nvPr>
            <p:ph type="title"/>
          </p:nvPr>
        </p:nvSpPr>
        <p:spPr/>
        <p:txBody>
          <a:bodyPr/>
          <a:lstStyle/>
          <a:p>
            <a:r>
              <a:rPr lang="en-US" dirty="0"/>
              <a:t>Tips for reducing time to fill.</a:t>
            </a:r>
          </a:p>
        </p:txBody>
      </p:sp>
      <p:sp>
        <p:nvSpPr>
          <p:cNvPr id="3" name="Content Placeholder 2">
            <a:extLst>
              <a:ext uri="{FF2B5EF4-FFF2-40B4-BE49-F238E27FC236}">
                <a16:creationId xmlns:a16="http://schemas.microsoft.com/office/drawing/2014/main" id="{5B7F22C9-5AB0-42FD-BC5F-E083CEF61188}"/>
              </a:ext>
            </a:extLst>
          </p:cNvPr>
          <p:cNvSpPr>
            <a:spLocks noGrp="1"/>
          </p:cNvSpPr>
          <p:nvPr>
            <p:ph idx="1"/>
          </p:nvPr>
        </p:nvSpPr>
        <p:spPr/>
        <p:txBody>
          <a:bodyPr/>
          <a:lstStyle/>
          <a:p>
            <a:r>
              <a:rPr lang="en-US" dirty="0"/>
              <a:t>Consider previous candidates for the existing vacancy.</a:t>
            </a:r>
          </a:p>
          <a:p>
            <a:r>
              <a:rPr lang="en-US" dirty="0"/>
              <a:t>Use social media to promote job postings.</a:t>
            </a:r>
          </a:p>
          <a:p>
            <a:r>
              <a:rPr lang="en-US" dirty="0"/>
              <a:t>Incorporate technology into the recruitment process, e.g., in the screening of resumes and interviewing online (McKinsey &amp; Company, &amp; Manyika, J. 2017).</a:t>
            </a:r>
          </a:p>
          <a:p>
            <a:r>
              <a:rPr lang="en-US" dirty="0"/>
              <a:t>Use an automatic online scheduler for interviews.</a:t>
            </a:r>
          </a:p>
          <a:p>
            <a:pPr marL="0" indent="0">
              <a:buNone/>
            </a:pPr>
            <a:endParaRPr lang="en-US" dirty="0"/>
          </a:p>
        </p:txBody>
      </p:sp>
    </p:spTree>
    <p:extLst>
      <p:ext uri="{BB962C8B-B14F-4D97-AF65-F5344CB8AC3E}">
        <p14:creationId xmlns:p14="http://schemas.microsoft.com/office/powerpoint/2010/main" val="335089607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BF4F9B-61C0-4CBF-B4B5-3BD4B249FC0A}"/>
              </a:ext>
            </a:extLst>
          </p:cNvPr>
          <p:cNvSpPr>
            <a:spLocks noGrp="1"/>
          </p:cNvSpPr>
          <p:nvPr>
            <p:ph type="title"/>
          </p:nvPr>
        </p:nvSpPr>
        <p:spPr/>
        <p:txBody>
          <a:bodyPr/>
          <a:lstStyle/>
          <a:p>
            <a:r>
              <a:rPr lang="en-US" dirty="0"/>
              <a:t>Cost per hire.</a:t>
            </a:r>
            <a:br>
              <a:rPr lang="en-US" dirty="0"/>
            </a:br>
            <a:endParaRPr lang="en-US" dirty="0"/>
          </a:p>
        </p:txBody>
      </p:sp>
      <p:sp>
        <p:nvSpPr>
          <p:cNvPr id="3" name="Content Placeholder 2">
            <a:extLst>
              <a:ext uri="{FF2B5EF4-FFF2-40B4-BE49-F238E27FC236}">
                <a16:creationId xmlns:a16="http://schemas.microsoft.com/office/drawing/2014/main" id="{6642B0BF-3994-41E3-AFA0-CD2509F43360}"/>
              </a:ext>
            </a:extLst>
          </p:cNvPr>
          <p:cNvSpPr>
            <a:spLocks noGrp="1"/>
          </p:cNvSpPr>
          <p:nvPr>
            <p:ph idx="1"/>
          </p:nvPr>
        </p:nvSpPr>
        <p:spPr/>
        <p:txBody>
          <a:bodyPr/>
          <a:lstStyle/>
          <a:p>
            <a:r>
              <a:rPr lang="en-US" dirty="0"/>
              <a:t>It is the average cost of filling a vacancy in the organization.</a:t>
            </a:r>
          </a:p>
          <a:p>
            <a:r>
              <a:rPr lang="en-US" dirty="0"/>
              <a:t>The cost can either break or make the annual revenue in the hospital.</a:t>
            </a:r>
          </a:p>
          <a:p>
            <a:r>
              <a:rPr lang="en-US" dirty="0"/>
              <a:t>There are internal and external costs of recruitment.</a:t>
            </a:r>
          </a:p>
          <a:p>
            <a:r>
              <a:rPr lang="en-US" dirty="0"/>
              <a:t>The hospital may adjust its strategies to incur costs that are directly proportional to the number of recruits.</a:t>
            </a:r>
          </a:p>
          <a:p>
            <a:pPr marL="0" indent="0">
              <a:buNone/>
            </a:pPr>
            <a:endParaRPr lang="en-US" dirty="0"/>
          </a:p>
        </p:txBody>
      </p:sp>
    </p:spTree>
    <p:extLst>
      <p:ext uri="{BB962C8B-B14F-4D97-AF65-F5344CB8AC3E}">
        <p14:creationId xmlns:p14="http://schemas.microsoft.com/office/powerpoint/2010/main" val="231637387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05ED39-2351-4C48-8084-75123BF763D8}"/>
              </a:ext>
            </a:extLst>
          </p:cNvPr>
          <p:cNvSpPr>
            <a:spLocks noGrp="1"/>
          </p:cNvSpPr>
          <p:nvPr>
            <p:ph type="title"/>
          </p:nvPr>
        </p:nvSpPr>
        <p:spPr/>
        <p:txBody>
          <a:bodyPr>
            <a:normAutofit fontScale="90000"/>
          </a:bodyPr>
          <a:lstStyle/>
          <a:p>
            <a:r>
              <a:rPr lang="en-US" dirty="0"/>
              <a:t>How to use cost per hire data to optimize the recruitment process.</a:t>
            </a:r>
            <a:br>
              <a:rPr lang="en-US" dirty="0"/>
            </a:br>
            <a:endParaRPr lang="en-US" dirty="0"/>
          </a:p>
        </p:txBody>
      </p:sp>
      <p:sp>
        <p:nvSpPr>
          <p:cNvPr id="3" name="Content Placeholder 2">
            <a:extLst>
              <a:ext uri="{FF2B5EF4-FFF2-40B4-BE49-F238E27FC236}">
                <a16:creationId xmlns:a16="http://schemas.microsoft.com/office/drawing/2014/main" id="{04F9651A-1431-4192-9738-D2EAF75604E7}"/>
              </a:ext>
            </a:extLst>
          </p:cNvPr>
          <p:cNvSpPr>
            <a:spLocks noGrp="1"/>
          </p:cNvSpPr>
          <p:nvPr>
            <p:ph idx="1"/>
          </p:nvPr>
        </p:nvSpPr>
        <p:spPr/>
        <p:txBody>
          <a:bodyPr/>
          <a:lstStyle/>
          <a:p>
            <a:r>
              <a:rPr lang="en-US" dirty="0"/>
              <a:t>Examine cost per hire in relation to other metrics of recruitment.</a:t>
            </a:r>
          </a:p>
          <a:p>
            <a:r>
              <a:rPr lang="en-US" dirty="0"/>
              <a:t>Determine which source of hire is the most cost-effective.</a:t>
            </a:r>
          </a:p>
          <a:p>
            <a:r>
              <a:rPr lang="en-US" dirty="0"/>
              <a:t>Compare the cost of a hire of each department or position to identify areas of improvement.</a:t>
            </a:r>
          </a:p>
          <a:p>
            <a:pPr marL="0" indent="0">
              <a:buNone/>
            </a:pPr>
            <a:endParaRPr lang="en-US" dirty="0"/>
          </a:p>
        </p:txBody>
      </p:sp>
    </p:spTree>
    <p:extLst>
      <p:ext uri="{BB962C8B-B14F-4D97-AF65-F5344CB8AC3E}">
        <p14:creationId xmlns:p14="http://schemas.microsoft.com/office/powerpoint/2010/main" val="284399091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81E416-4C92-4B6C-ABC0-AF20611A6B9C}"/>
              </a:ext>
            </a:extLst>
          </p:cNvPr>
          <p:cNvSpPr>
            <a:spLocks noGrp="1"/>
          </p:cNvSpPr>
          <p:nvPr>
            <p:ph type="title"/>
          </p:nvPr>
        </p:nvSpPr>
        <p:spPr/>
        <p:txBody>
          <a:bodyPr/>
          <a:lstStyle/>
          <a:p>
            <a:r>
              <a:rPr lang="en-US" dirty="0"/>
              <a:t>Quality of hire. </a:t>
            </a:r>
            <a:br>
              <a:rPr lang="en-US" dirty="0"/>
            </a:br>
            <a:endParaRPr lang="en-US" dirty="0"/>
          </a:p>
        </p:txBody>
      </p:sp>
      <p:sp>
        <p:nvSpPr>
          <p:cNvPr id="3" name="Content Placeholder 2">
            <a:extLst>
              <a:ext uri="{FF2B5EF4-FFF2-40B4-BE49-F238E27FC236}">
                <a16:creationId xmlns:a16="http://schemas.microsoft.com/office/drawing/2014/main" id="{D0072732-E553-4A4B-84F2-D3D7C5E536B9}"/>
              </a:ext>
            </a:extLst>
          </p:cNvPr>
          <p:cNvSpPr>
            <a:spLocks noGrp="1"/>
          </p:cNvSpPr>
          <p:nvPr>
            <p:ph idx="1"/>
          </p:nvPr>
        </p:nvSpPr>
        <p:spPr/>
        <p:txBody>
          <a:bodyPr/>
          <a:lstStyle/>
          <a:p>
            <a:r>
              <a:rPr lang="en-US" dirty="0"/>
              <a:t>It determines how well the recruitment process selects the people who are suitable for the vacancy.</a:t>
            </a:r>
          </a:p>
          <a:p>
            <a:r>
              <a:rPr lang="en-US" dirty="0"/>
              <a:t>Qualified candidates are the key drivers of the organization towards success.</a:t>
            </a:r>
          </a:p>
          <a:p>
            <a:r>
              <a:rPr lang="en-US" dirty="0"/>
              <a:t>The recruitment team must gather the </a:t>
            </a:r>
            <a:r>
              <a:rPr lang="en-US" dirty="0" err="1"/>
              <a:t>necesary</a:t>
            </a:r>
            <a:r>
              <a:rPr lang="en-US" dirty="0"/>
              <a:t> information and data to make the right choice.</a:t>
            </a:r>
          </a:p>
          <a:p>
            <a:r>
              <a:rPr lang="en-US" dirty="0"/>
              <a:t>Nurses in St. Vincent hospital must be highly qualified for the effective delivery of services.</a:t>
            </a:r>
          </a:p>
          <a:p>
            <a:endParaRPr lang="en-US" dirty="0"/>
          </a:p>
        </p:txBody>
      </p:sp>
    </p:spTree>
    <p:extLst>
      <p:ext uri="{BB962C8B-B14F-4D97-AF65-F5344CB8AC3E}">
        <p14:creationId xmlns:p14="http://schemas.microsoft.com/office/powerpoint/2010/main" val="225825893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78A85D-CBF8-4284-BC97-2393A984D6C5}"/>
              </a:ext>
            </a:extLst>
          </p:cNvPr>
          <p:cNvSpPr>
            <a:spLocks noGrp="1"/>
          </p:cNvSpPr>
          <p:nvPr>
            <p:ph type="title"/>
          </p:nvPr>
        </p:nvSpPr>
        <p:spPr>
          <a:xfrm>
            <a:off x="838200" y="365125"/>
            <a:ext cx="10515600" cy="1748154"/>
          </a:xfrm>
        </p:spPr>
        <p:txBody>
          <a:bodyPr>
            <a:normAutofit/>
          </a:bodyPr>
          <a:lstStyle/>
          <a:p>
            <a:r>
              <a:rPr lang="en-US" dirty="0"/>
              <a:t>Ways of measuring the quality of hire for candidates.</a:t>
            </a:r>
            <a:br>
              <a:rPr lang="en-US" dirty="0"/>
            </a:br>
            <a:endParaRPr lang="en-US" dirty="0"/>
          </a:p>
        </p:txBody>
      </p:sp>
      <p:sp>
        <p:nvSpPr>
          <p:cNvPr id="3" name="Content Placeholder 2">
            <a:extLst>
              <a:ext uri="{FF2B5EF4-FFF2-40B4-BE49-F238E27FC236}">
                <a16:creationId xmlns:a16="http://schemas.microsoft.com/office/drawing/2014/main" id="{ED2BBA17-3E0B-40A6-8CE5-71F4B3ED1584}"/>
              </a:ext>
            </a:extLst>
          </p:cNvPr>
          <p:cNvSpPr>
            <a:spLocks noGrp="1"/>
          </p:cNvSpPr>
          <p:nvPr>
            <p:ph idx="1"/>
          </p:nvPr>
        </p:nvSpPr>
        <p:spPr>
          <a:xfrm>
            <a:off x="838200" y="2113279"/>
            <a:ext cx="10515600" cy="4063683"/>
          </a:xfrm>
        </p:spPr>
        <p:txBody>
          <a:bodyPr/>
          <a:lstStyle/>
          <a:p>
            <a:r>
              <a:rPr lang="en-US" dirty="0"/>
              <a:t>The engagement of the employee can be determined by the self-esteem and confidence of the candidate.</a:t>
            </a:r>
          </a:p>
          <a:p>
            <a:r>
              <a:rPr lang="en-US" dirty="0"/>
              <a:t>The ability to fit culturally can be determined by ratings by supervisors or partners in the workplace.</a:t>
            </a:r>
          </a:p>
          <a:p>
            <a:r>
              <a:rPr lang="en-US" dirty="0"/>
              <a:t>Retention – this means for how long will the new hire stay in the hospital.</a:t>
            </a:r>
          </a:p>
          <a:p>
            <a:r>
              <a:rPr lang="en-US" dirty="0"/>
              <a:t>Job performance. The supervisor rates the candidate regularly or customer feedback.</a:t>
            </a:r>
          </a:p>
          <a:p>
            <a:pPr marL="0" indent="0">
              <a:buNone/>
            </a:pPr>
            <a:endParaRPr lang="en-US" dirty="0"/>
          </a:p>
        </p:txBody>
      </p:sp>
    </p:spTree>
    <p:extLst>
      <p:ext uri="{BB962C8B-B14F-4D97-AF65-F5344CB8AC3E}">
        <p14:creationId xmlns:p14="http://schemas.microsoft.com/office/powerpoint/2010/main" val="13494249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11B477-E50E-4E49-9F51-590F8D4D1A04}"/>
              </a:ext>
            </a:extLst>
          </p:cNvPr>
          <p:cNvSpPr>
            <a:spLocks noGrp="1"/>
          </p:cNvSpPr>
          <p:nvPr>
            <p:ph type="title"/>
          </p:nvPr>
        </p:nvSpPr>
        <p:spPr/>
        <p:txBody>
          <a:bodyPr/>
          <a:lstStyle/>
          <a:p>
            <a:r>
              <a:rPr lang="en-US" dirty="0"/>
              <a:t>Monitoring the new recruitment metrics. </a:t>
            </a:r>
            <a:br>
              <a:rPr lang="en-US" dirty="0"/>
            </a:br>
            <a:endParaRPr lang="en-US" dirty="0"/>
          </a:p>
        </p:txBody>
      </p:sp>
      <p:sp>
        <p:nvSpPr>
          <p:cNvPr id="3" name="Content Placeholder 2">
            <a:extLst>
              <a:ext uri="{FF2B5EF4-FFF2-40B4-BE49-F238E27FC236}">
                <a16:creationId xmlns:a16="http://schemas.microsoft.com/office/drawing/2014/main" id="{1767D223-A551-4D6F-A0AA-2A1859291488}"/>
              </a:ext>
            </a:extLst>
          </p:cNvPr>
          <p:cNvSpPr>
            <a:spLocks noGrp="1"/>
          </p:cNvSpPr>
          <p:nvPr>
            <p:ph idx="1"/>
          </p:nvPr>
        </p:nvSpPr>
        <p:spPr/>
        <p:txBody>
          <a:bodyPr/>
          <a:lstStyle/>
          <a:p>
            <a:r>
              <a:rPr lang="en-US" dirty="0"/>
              <a:t>Regular evaluation for the realization of desirable outcomes. Metrics should portray a trend of improving the existing conditions (Paramita, D. 2020).</a:t>
            </a:r>
          </a:p>
          <a:p>
            <a:r>
              <a:rPr lang="en-US" dirty="0"/>
              <a:t>The organization may seek feedback from job applicants on their satisfaction</a:t>
            </a:r>
          </a:p>
          <a:p>
            <a:r>
              <a:rPr lang="en-US" dirty="0"/>
              <a:t>Evaluation of employees in relation to performance and character.</a:t>
            </a:r>
          </a:p>
          <a:p>
            <a:r>
              <a:rPr lang="en-US" dirty="0"/>
              <a:t>The hospital may invite observers or interested parties to comment on the recruitment process.</a:t>
            </a:r>
          </a:p>
          <a:p>
            <a:endParaRPr lang="en-US" dirty="0"/>
          </a:p>
        </p:txBody>
      </p:sp>
    </p:spTree>
    <p:extLst>
      <p:ext uri="{BB962C8B-B14F-4D97-AF65-F5344CB8AC3E}">
        <p14:creationId xmlns:p14="http://schemas.microsoft.com/office/powerpoint/2010/main" val="168435060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041BB8-C43E-42E0-8EA6-1FA238F5E656}"/>
              </a:ext>
            </a:extLst>
          </p:cNvPr>
          <p:cNvSpPr>
            <a:spLocks noGrp="1"/>
          </p:cNvSpPr>
          <p:nvPr>
            <p:ph type="title"/>
          </p:nvPr>
        </p:nvSpPr>
        <p:spPr/>
        <p:txBody>
          <a:bodyPr>
            <a:normAutofit fontScale="90000"/>
          </a:bodyPr>
          <a:lstStyle/>
          <a:p>
            <a:r>
              <a:rPr lang="en-US" dirty="0"/>
              <a:t>Improving the quality of candidates using the metrics.</a:t>
            </a:r>
            <a:br>
              <a:rPr lang="en-US" dirty="0"/>
            </a:br>
            <a:endParaRPr lang="en-US" dirty="0"/>
          </a:p>
        </p:txBody>
      </p:sp>
      <p:sp>
        <p:nvSpPr>
          <p:cNvPr id="3" name="Content Placeholder 2">
            <a:extLst>
              <a:ext uri="{FF2B5EF4-FFF2-40B4-BE49-F238E27FC236}">
                <a16:creationId xmlns:a16="http://schemas.microsoft.com/office/drawing/2014/main" id="{4A8B07DF-0096-4B68-8FD4-C7630B679497}"/>
              </a:ext>
            </a:extLst>
          </p:cNvPr>
          <p:cNvSpPr>
            <a:spLocks noGrp="1"/>
          </p:cNvSpPr>
          <p:nvPr>
            <p:ph idx="1"/>
          </p:nvPr>
        </p:nvSpPr>
        <p:spPr/>
        <p:txBody>
          <a:bodyPr/>
          <a:lstStyle/>
          <a:p>
            <a:r>
              <a:rPr lang="en-US" dirty="0"/>
              <a:t>Use a title that is attractive and catchy.</a:t>
            </a:r>
          </a:p>
          <a:p>
            <a:r>
              <a:rPr lang="en-US" dirty="0"/>
              <a:t>Apply a performance-based process during recruitment to increase the quality of hire.</a:t>
            </a:r>
          </a:p>
          <a:p>
            <a:r>
              <a:rPr lang="en-US" dirty="0"/>
              <a:t>The hospital should make job descriptions be stories that attract high quality people.</a:t>
            </a:r>
          </a:p>
          <a:p>
            <a:r>
              <a:rPr lang="en-US" dirty="0"/>
              <a:t>Provide for engagement of the candidates in the process of recruitment, though situational questions.</a:t>
            </a:r>
          </a:p>
          <a:p>
            <a:pPr marL="0" indent="0">
              <a:buNone/>
            </a:pPr>
            <a:endParaRPr lang="en-US" dirty="0"/>
          </a:p>
        </p:txBody>
      </p:sp>
    </p:spTree>
    <p:extLst>
      <p:ext uri="{BB962C8B-B14F-4D97-AF65-F5344CB8AC3E}">
        <p14:creationId xmlns:p14="http://schemas.microsoft.com/office/powerpoint/2010/main" val="175146180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2A5733-22C3-4FE8-B0A0-81CC8F102A51}"/>
              </a:ext>
            </a:extLst>
          </p:cNvPr>
          <p:cNvSpPr>
            <a:spLocks noGrp="1"/>
          </p:cNvSpPr>
          <p:nvPr>
            <p:ph type="title"/>
          </p:nvPr>
        </p:nvSpPr>
        <p:spPr/>
        <p:txBody>
          <a:bodyPr>
            <a:normAutofit fontScale="90000"/>
          </a:bodyPr>
          <a:lstStyle/>
          <a:p>
            <a:r>
              <a:rPr lang="en-US" dirty="0"/>
              <a:t>Impact of the new recruitment metrics to the organization.</a:t>
            </a:r>
            <a:br>
              <a:rPr lang="en-US" dirty="0"/>
            </a:br>
            <a:endParaRPr lang="en-US" dirty="0"/>
          </a:p>
        </p:txBody>
      </p:sp>
      <p:sp>
        <p:nvSpPr>
          <p:cNvPr id="3" name="Content Placeholder 2">
            <a:extLst>
              <a:ext uri="{FF2B5EF4-FFF2-40B4-BE49-F238E27FC236}">
                <a16:creationId xmlns:a16="http://schemas.microsoft.com/office/drawing/2014/main" id="{C4A3D265-BBCD-406F-88FC-CEB480D3AF94}"/>
              </a:ext>
            </a:extLst>
          </p:cNvPr>
          <p:cNvSpPr>
            <a:spLocks noGrp="1"/>
          </p:cNvSpPr>
          <p:nvPr>
            <p:ph idx="1"/>
          </p:nvPr>
        </p:nvSpPr>
        <p:spPr/>
        <p:txBody>
          <a:bodyPr/>
          <a:lstStyle/>
          <a:p>
            <a:r>
              <a:rPr lang="en-US" dirty="0"/>
              <a:t>Quality hires creates a positive organizational trust to customers. </a:t>
            </a:r>
          </a:p>
          <a:p>
            <a:r>
              <a:rPr lang="en-US" dirty="0"/>
              <a:t>Reduction in time used in filling vacant positions in the organization by apply modern approaches.</a:t>
            </a:r>
          </a:p>
          <a:p>
            <a:r>
              <a:rPr lang="en-US" dirty="0"/>
              <a:t>Reduction in the cost of recruitment leads to average cost reduction.</a:t>
            </a:r>
          </a:p>
          <a:p>
            <a:r>
              <a:rPr lang="en-US" dirty="0"/>
              <a:t> Increase in the revenue of the organization.</a:t>
            </a:r>
          </a:p>
          <a:p>
            <a:pPr marL="0" indent="0">
              <a:buNone/>
            </a:pPr>
            <a:endParaRPr lang="en-US" dirty="0"/>
          </a:p>
        </p:txBody>
      </p:sp>
    </p:spTree>
    <p:extLst>
      <p:ext uri="{BB962C8B-B14F-4D97-AF65-F5344CB8AC3E}">
        <p14:creationId xmlns:p14="http://schemas.microsoft.com/office/powerpoint/2010/main" val="170081111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53DCC5-547D-4138-BB6B-EBC87185B687}"/>
              </a:ext>
            </a:extLst>
          </p:cNvPr>
          <p:cNvSpPr>
            <a:spLocks noGrp="1"/>
          </p:cNvSpPr>
          <p:nvPr>
            <p:ph type="title"/>
          </p:nvPr>
        </p:nvSpPr>
        <p:spPr/>
        <p:txBody>
          <a:bodyPr/>
          <a:lstStyle/>
          <a:p>
            <a:r>
              <a:rPr lang="en-US" dirty="0"/>
              <a:t>References.</a:t>
            </a:r>
          </a:p>
        </p:txBody>
      </p:sp>
      <p:sp>
        <p:nvSpPr>
          <p:cNvPr id="3" name="Content Placeholder 2">
            <a:extLst>
              <a:ext uri="{FF2B5EF4-FFF2-40B4-BE49-F238E27FC236}">
                <a16:creationId xmlns:a16="http://schemas.microsoft.com/office/drawing/2014/main" id="{AAA5BA16-6264-4523-98A6-3250E4E6D5DA}"/>
              </a:ext>
            </a:extLst>
          </p:cNvPr>
          <p:cNvSpPr>
            <a:spLocks noGrp="1"/>
          </p:cNvSpPr>
          <p:nvPr>
            <p:ph idx="1"/>
          </p:nvPr>
        </p:nvSpPr>
        <p:spPr/>
        <p:txBody>
          <a:bodyPr/>
          <a:lstStyle/>
          <a:p>
            <a:r>
              <a:rPr lang="en-US" dirty="0"/>
              <a:t>Haeberle, S., &amp; Christmas, K. (2006). Recruitment and retention metrics: Implications for leadership. </a:t>
            </a:r>
            <a:r>
              <a:rPr lang="en-US" i="1" dirty="0"/>
              <a:t>Nursing Economics</a:t>
            </a:r>
            <a:r>
              <a:rPr lang="en-US" dirty="0"/>
              <a:t>, </a:t>
            </a:r>
            <a:r>
              <a:rPr lang="en-US" i="1" dirty="0"/>
              <a:t>24</a:t>
            </a:r>
            <a:r>
              <a:rPr lang="en-US" dirty="0"/>
              <a:t>(6), 328.</a:t>
            </a:r>
          </a:p>
          <a:p>
            <a:r>
              <a:rPr lang="en-US" dirty="0"/>
              <a:t>McKinsey &amp; Company, &amp; Manyika, J. (2017). </a:t>
            </a:r>
            <a:r>
              <a:rPr lang="en-US" i="1" dirty="0"/>
              <a:t>Technology, jobs, and the future of work</a:t>
            </a:r>
            <a:r>
              <a:rPr lang="en-US" dirty="0"/>
              <a:t>. McKinsey Insights.</a:t>
            </a:r>
          </a:p>
          <a:p>
            <a:r>
              <a:rPr lang="en-US" dirty="0"/>
              <a:t>Paramita, D. (2020). Digitalization in Talent Acquisition: A Case Study of AI in Recruitment.</a:t>
            </a:r>
          </a:p>
          <a:p>
            <a:pPr marL="0" indent="0">
              <a:buNone/>
            </a:pPr>
            <a:endParaRPr lang="en-US" dirty="0"/>
          </a:p>
        </p:txBody>
      </p:sp>
    </p:spTree>
    <p:extLst>
      <p:ext uri="{BB962C8B-B14F-4D97-AF65-F5344CB8AC3E}">
        <p14:creationId xmlns:p14="http://schemas.microsoft.com/office/powerpoint/2010/main" val="2268677914"/>
      </p:ext>
    </p:extLst>
  </p:cSld>
  <p:clrMapOvr>
    <a:masterClrMapping/>
  </p:clrMapOvr>
</p:sld>
</file>

<file path=ppt/theme/theme1.xml><?xml version="1.0" encoding="utf-8"?>
<a:theme xmlns:a="http://schemas.openxmlformats.org/drawingml/2006/main" name="Gallery">
  <a:themeElements>
    <a:clrScheme name="Gallery">
      <a:dk1>
        <a:sysClr val="windowText" lastClr="000000"/>
      </a:dk1>
      <a:lt1>
        <a:sysClr val="window" lastClr="FFFFFF"/>
      </a:lt1>
      <a:dk2>
        <a:srgbClr val="454545"/>
      </a:dk2>
      <a:lt2>
        <a:srgbClr val="DFDBD5"/>
      </a:lt2>
      <a:accent1>
        <a:srgbClr val="B71E42"/>
      </a:accent1>
      <a:accent2>
        <a:srgbClr val="DE478E"/>
      </a:accent2>
      <a:accent3>
        <a:srgbClr val="BC72F0"/>
      </a:accent3>
      <a:accent4>
        <a:srgbClr val="795FAF"/>
      </a:accent4>
      <a:accent5>
        <a:srgbClr val="586EA6"/>
      </a:accent5>
      <a:accent6>
        <a:srgbClr val="6892A0"/>
      </a:accent6>
      <a:hlink>
        <a:srgbClr val="FA2B5C"/>
      </a:hlink>
      <a:folHlink>
        <a:srgbClr val="BC658E"/>
      </a:folHlink>
    </a:clrScheme>
    <a:fontScheme name="Gallery">
      <a:majorFont>
        <a:latin typeface="Gill Sans MT" panose="020B0502020104020203"/>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ill Sans MT" panose="020B0502020104020203"/>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allery">
      <a:fillStyleLst>
        <a:solidFill>
          <a:schemeClr val="phClr"/>
        </a:solidFill>
        <a:gradFill rotWithShape="1">
          <a:gsLst>
            <a:gs pos="0">
              <a:schemeClr val="phClr">
                <a:tint val="54000"/>
                <a:alpha val="100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8000"/>
                <a:satMod val="130000"/>
                <a:lumMod val="92000"/>
              </a:schemeClr>
            </a:gs>
            <a:gs pos="100000">
              <a:schemeClr val="phClr">
                <a:shade val="78000"/>
                <a:satMod val="130000"/>
                <a:lumMod val="92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0800" dist="50800" dir="5400000" sx="96000" sy="96000" rotWithShape="0">
              <a:srgbClr val="000000">
                <a:alpha val="48000"/>
              </a:srgbClr>
            </a:outerShdw>
          </a:effectLst>
          <a:scene3d>
            <a:camera prst="orthographicFront">
              <a:rot lat="0" lon="0" rev="0"/>
            </a:camera>
            <a:lightRig rig="balanced" dir="t">
              <a:rot lat="0" lon="0" rev="1080000"/>
            </a:lightRig>
          </a:scene3d>
          <a:sp3d>
            <a:bevelT w="38100" h="12700" prst="softRound"/>
          </a:sp3d>
        </a:effectStyle>
      </a:effectStyleLst>
      <a:bgFillStyleLst>
        <a:solidFill>
          <a:schemeClr val="phClr"/>
        </a:solidFill>
        <a:solidFill>
          <a:schemeClr val="phClr"/>
        </a:solidFill>
        <a:gradFill rotWithShape="1">
          <a:gsLst>
            <a:gs pos="0">
              <a:schemeClr val="phClr">
                <a:tint val="94000"/>
                <a:satMod val="80000"/>
                <a:lumMod val="106000"/>
              </a:schemeClr>
            </a:gs>
            <a:gs pos="100000">
              <a:schemeClr val="phClr">
                <a:shade val="80000"/>
              </a:schemeClr>
            </a:gs>
          </a:gsLst>
          <a:path path="circle">
            <a:fillToRect l="43000" r="43000" b="100000"/>
          </a:path>
        </a:gradFill>
      </a:bgFillStyleLst>
    </a:fmtScheme>
  </a:themeElements>
  <a:objectDefaults/>
  <a:extraClrSchemeLst/>
  <a:extLst>
    <a:ext uri="{05A4C25C-085E-4340-85A3-A5531E510DB2}">
      <thm15:themeFamily xmlns:thm15="http://schemas.microsoft.com/office/thememl/2012/main" name="Gallery" id="{BBFCD31E-59A1-489D-B089-A3EAD7CAE12E}" vid="{F5E91637-A7B6-4E27-B710-77DA7014EE1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Gallery</Template>
  <TotalTime>30</TotalTime>
  <Words>1405</Words>
  <Application>Microsoft Office PowerPoint</Application>
  <PresentationFormat>Widescreen</PresentationFormat>
  <Paragraphs>76</Paragraphs>
  <Slides>12</Slides>
  <Notes>11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12</vt:i4>
      </vt:variant>
    </vt:vector>
  </HeadingPairs>
  <TitlesOfParts>
    <vt:vector size="16" baseType="lpstr">
      <vt:lpstr>Arial</vt:lpstr>
      <vt:lpstr>Calibri</vt:lpstr>
      <vt:lpstr>Gill Sans MT</vt:lpstr>
      <vt:lpstr>Gallery</vt:lpstr>
      <vt:lpstr>Recruitment metrics.</vt:lpstr>
      <vt:lpstr>Recommended metrics.</vt:lpstr>
      <vt:lpstr>Time to fill. </vt:lpstr>
      <vt:lpstr>Tips for reducing time to fill.</vt:lpstr>
      <vt:lpstr>Cost per hire. </vt:lpstr>
      <vt:lpstr>How to use cost per hire data to optimize the recruitment process. </vt:lpstr>
      <vt:lpstr>Quality of hire.  </vt:lpstr>
      <vt:lpstr>Ways of measuring the quality of hire for candidates. </vt:lpstr>
      <vt:lpstr>Monitoring the new recruitment metrics.  </vt:lpstr>
      <vt:lpstr>Improving the quality of candidates using the metrics. </vt:lpstr>
      <vt:lpstr>Impact of the new recruitment metrics to the organization. </vt:lpstr>
      <vt:lpstr>References.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Recruitment metrics.</dc:title>
  <dc:creator>kanyi</dc:creator>
  <cp:lastModifiedBy>hp</cp:lastModifiedBy>
  <cp:revision>4</cp:revision>
  <dcterms:created xsi:type="dcterms:W3CDTF">2020-06-21T17:28:00Z</dcterms:created>
  <dcterms:modified xsi:type="dcterms:W3CDTF">2020-06-22T16:19:56Z</dcterms:modified>
</cp:coreProperties>
</file>